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7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5B8-A946-413F-9189-7571C8EB3B25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0D7F-3F02-4F47-96BA-BB9EEAADF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677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5B8-A946-413F-9189-7571C8EB3B25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0D7F-3F02-4F47-96BA-BB9EEAADF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084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5B8-A946-413F-9189-7571C8EB3B25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0D7F-3F02-4F47-96BA-BB9EEAADF6D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1012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5B8-A946-413F-9189-7571C8EB3B25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0D7F-3F02-4F47-96BA-BB9EEAADF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677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5B8-A946-413F-9189-7571C8EB3B25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0D7F-3F02-4F47-96BA-BB9EEAADF6D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7384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5B8-A946-413F-9189-7571C8EB3B25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0D7F-3F02-4F47-96BA-BB9EEAADF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4001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5B8-A946-413F-9189-7571C8EB3B25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0D7F-3F02-4F47-96BA-BB9EEAADF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849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5B8-A946-413F-9189-7571C8EB3B25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0D7F-3F02-4F47-96BA-BB9EEAADF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592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5B8-A946-413F-9189-7571C8EB3B25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0D7F-3F02-4F47-96BA-BB9EEAADF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399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5B8-A946-413F-9189-7571C8EB3B25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0D7F-3F02-4F47-96BA-BB9EEAADF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713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5B8-A946-413F-9189-7571C8EB3B25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0D7F-3F02-4F47-96BA-BB9EEAADF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071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5B8-A946-413F-9189-7571C8EB3B25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0D7F-3F02-4F47-96BA-BB9EEAADF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812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5B8-A946-413F-9189-7571C8EB3B25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0D7F-3F02-4F47-96BA-BB9EEAADF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584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5B8-A946-413F-9189-7571C8EB3B25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0D7F-3F02-4F47-96BA-BB9EEAADF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150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5B8-A946-413F-9189-7571C8EB3B25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0D7F-3F02-4F47-96BA-BB9EEAADF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493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0D7F-3F02-4F47-96BA-BB9EEAADF6DD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5B8-A946-413F-9189-7571C8EB3B25}" type="datetimeFigureOut">
              <a:rPr lang="ru-RU" smtClean="0"/>
              <a:t>14.11.2021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550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7A5B8-A946-413F-9189-7571C8EB3B25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0820D7F-3F02-4F47-96BA-BB9EEAADF6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80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8" r:id="rId1"/>
    <p:sldLayoutId id="2147484039" r:id="rId2"/>
    <p:sldLayoutId id="2147484040" r:id="rId3"/>
    <p:sldLayoutId id="2147484041" r:id="rId4"/>
    <p:sldLayoutId id="2147484042" r:id="rId5"/>
    <p:sldLayoutId id="2147484043" r:id="rId6"/>
    <p:sldLayoutId id="2147484044" r:id="rId7"/>
    <p:sldLayoutId id="2147484045" r:id="rId8"/>
    <p:sldLayoutId id="2147484046" r:id="rId9"/>
    <p:sldLayoutId id="2147484047" r:id="rId10"/>
    <p:sldLayoutId id="2147484048" r:id="rId11"/>
    <p:sldLayoutId id="2147484049" r:id="rId12"/>
    <p:sldLayoutId id="2147484050" r:id="rId13"/>
    <p:sldLayoutId id="2147484051" r:id="rId14"/>
    <p:sldLayoutId id="2147484052" r:id="rId15"/>
    <p:sldLayoutId id="214748405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5775" y="1038225"/>
            <a:ext cx="7365076" cy="2038634"/>
          </a:xfrm>
          <a:effectLst>
            <a:innerShdw blurRad="63500" dist="50800" dir="16200000">
              <a:srgbClr val="00B050">
                <a:alpha val="54000"/>
              </a:srgbClr>
            </a:innerShdw>
          </a:effectLst>
        </p:spPr>
        <p:txBody>
          <a:bodyPr anchor="ctr" anchorCtr="1">
            <a:no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r>
              <a:rPr lang="ru-RU" sz="4000" cap="all" baseline="2000" dirty="0" smtClean="0">
                <a:solidFill>
                  <a:srgbClr val="0070C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50800" dir="5400000" algn="ctr" rotWithShape="0">
                    <a:srgbClr val="00B0F0"/>
                  </a:outerShdw>
                  <a:reflection stA="45000" endPos="9000" dist="50800" dir="5400000" sy="-100000" algn="bl" rotWithShape="0"/>
                </a:effectLst>
                <a:latin typeface="Times New Roman" panose="02020603050405020304" pitchFamily="18" charset="0"/>
              </a:rPr>
              <a:t>Проект работы коллектива Шороховского детского сада «Радуга» по физическому развитию </a:t>
            </a:r>
            <a:r>
              <a:rPr lang="ru-RU" sz="4000" dirty="0" smtClean="0">
                <a:gradFill flip="none" rotWithShape="1">
                  <a:gsLst>
                    <a:gs pos="42000">
                      <a:srgbClr val="0070C0"/>
                    </a:gs>
                    <a:gs pos="82000">
                      <a:srgbClr val="FF000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</a:rPr>
              <a:t>«</a:t>
            </a:r>
            <a:r>
              <a:rPr lang="ru-RU" sz="4000" dirty="0">
                <a:gradFill flip="none" rotWithShape="1">
                  <a:gsLst>
                    <a:gs pos="42000">
                      <a:srgbClr val="0070C0"/>
                    </a:gs>
                    <a:gs pos="82000">
                      <a:srgbClr val="FF000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</a:rPr>
              <a:t>За здоровьем в детский сад!»</a:t>
            </a:r>
            <a:br>
              <a:rPr lang="ru-RU" sz="4000" dirty="0">
                <a:gradFill flip="none" rotWithShape="1">
                  <a:gsLst>
                    <a:gs pos="42000">
                      <a:srgbClr val="0070C0"/>
                    </a:gs>
                    <a:gs pos="82000">
                      <a:srgbClr val="FF000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</a:rPr>
            </a:br>
            <a:endParaRPr lang="ru-RU" sz="4000" cap="all" baseline="2000" dirty="0">
              <a:solidFill>
                <a:srgbClr val="0070C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50800" dir="5400000" algn="ctr" rotWithShape="0">
                  <a:srgbClr val="00B0F0"/>
                </a:outerShdw>
                <a:reflection stA="45000" endPos="9000" dist="50800" dir="5400000" sy="-100000" algn="bl" rotWithShape="0"/>
              </a:effectLst>
              <a:latin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67076" y="5593883"/>
            <a:ext cx="7219949" cy="1096899"/>
          </a:xfrm>
        </p:spPr>
        <p:txBody>
          <a:bodyPr>
            <a:normAutofit/>
          </a:bodyPr>
          <a:lstStyle/>
          <a:p>
            <a:r>
              <a:rPr lang="ru-RU" sz="2000" dirty="0" smtClean="0">
                <a:gradFill flip="none" rotWithShape="1">
                  <a:gsLst>
                    <a:gs pos="42000">
                      <a:srgbClr val="0070C0"/>
                    </a:gs>
                    <a:gs pos="82000">
                      <a:srgbClr val="FF000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</a:rPr>
              <a:t>с. Шорохово, 2021 г</a:t>
            </a:r>
            <a:r>
              <a:rPr lang="ru-RU" sz="2000" dirty="0" smtClean="0">
                <a:gradFill flip="none" rotWithShape="1">
                  <a:gsLst>
                    <a:gs pos="42000">
                      <a:srgbClr val="0070C0"/>
                    </a:gs>
                    <a:gs pos="82000">
                      <a:srgbClr val="FF000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</a:rPr>
              <a:t>.                   </a:t>
            </a:r>
            <a:r>
              <a:rPr lang="ru-RU" sz="2000" dirty="0" smtClean="0">
                <a:gradFill flip="none" rotWithShape="1">
                  <a:gsLst>
                    <a:gs pos="42000">
                      <a:srgbClr val="0070C0"/>
                    </a:gs>
                    <a:gs pos="82000">
                      <a:srgbClr val="FF000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</a:rPr>
              <a:t>Автор: Сабашникова Г. В. Старший воспитатель  </a:t>
            </a:r>
            <a:endParaRPr lang="ru-RU" sz="2000" dirty="0">
              <a:gradFill flip="none" rotWithShape="1">
                <a:gsLst>
                  <a:gs pos="42000">
                    <a:srgbClr val="0070C0"/>
                  </a:gs>
                  <a:gs pos="82000">
                    <a:srgbClr val="FF000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</a:endParaRPr>
          </a:p>
        </p:txBody>
      </p:sp>
      <p:pic>
        <p:nvPicPr>
          <p:cNvPr id="1026" name="Picture 2" descr="https://st2.depositphotos.com/1005091/6407/v/450/depositphotos_64078663-stock-illustration-rainbow-topic-image-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" r="-12918"/>
          <a:stretch/>
        </p:blipFill>
        <p:spPr bwMode="auto">
          <a:xfrm>
            <a:off x="847726" y="101402"/>
            <a:ext cx="2419350" cy="127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t="20685" b="-2504"/>
          <a:stretch/>
        </p:blipFill>
        <p:spPr>
          <a:xfrm>
            <a:off x="2786674" y="2951309"/>
            <a:ext cx="4680925" cy="2739510"/>
          </a:xfrm>
          <a:prstGeom prst="rect">
            <a:avLst/>
          </a:prstGeom>
        </p:spPr>
      </p:pic>
      <p:pic>
        <p:nvPicPr>
          <p:cNvPr id="6" name="6e255b4b6b8375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35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779">
        <p:split orient="vert"/>
      </p:transition>
    </mc:Choice>
    <mc:Fallback>
      <p:transition spd="slow" advTm="677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33350"/>
            <a:ext cx="8371416" cy="381000"/>
          </a:xfrm>
        </p:spPr>
        <p:txBody>
          <a:bodyPr>
            <a:normAutofit/>
          </a:bodyPr>
          <a:lstStyle/>
          <a:p>
            <a:pPr lvl="0" defTabSz="914400" eaLnBrk="0" fontAlgn="base" hangingPunct="0">
              <a:spcAft>
                <a:spcPct val="0"/>
              </a:spcAft>
              <a:tabLst>
                <a:tab pos="457200" algn="l"/>
              </a:tabLst>
            </a:pPr>
            <a:r>
              <a:rPr lang="ru-RU" altLang="ru-RU" sz="18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 со специалистами детского сада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002719"/>
              </p:ext>
            </p:extLst>
          </p:nvPr>
        </p:nvGraphicFramePr>
        <p:xfrm>
          <a:off x="677334" y="514350"/>
          <a:ext cx="8666690" cy="5995083"/>
        </p:xfrm>
        <a:graphic>
          <a:graphicData uri="http://schemas.openxmlformats.org/drawingml/2006/table">
            <a:tbl>
              <a:tblPr firstRow="1" firstCol="1" bandRow="1"/>
              <a:tblGrid>
                <a:gridCol w="5309076">
                  <a:extLst>
                    <a:ext uri="{9D8B030D-6E8A-4147-A177-3AD203B41FA5}">
                      <a16:colId xmlns:a16="http://schemas.microsoft.com/office/drawing/2014/main" val="1308192674"/>
                    </a:ext>
                  </a:extLst>
                </a:gridCol>
                <a:gridCol w="885176">
                  <a:extLst>
                    <a:ext uri="{9D8B030D-6E8A-4147-A177-3AD203B41FA5}">
                      <a16:colId xmlns:a16="http://schemas.microsoft.com/office/drawing/2014/main" val="335812421"/>
                    </a:ext>
                  </a:extLst>
                </a:gridCol>
                <a:gridCol w="2472438">
                  <a:extLst>
                    <a:ext uri="{9D8B030D-6E8A-4147-A177-3AD203B41FA5}">
                      <a16:colId xmlns:a16="http://schemas.microsoft.com/office/drawing/2014/main" val="3815526485"/>
                    </a:ext>
                  </a:extLst>
                </a:gridCol>
              </a:tblGrid>
              <a:tr h="9141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помощь педагогу «Организация и проведение диагностики физического развития и физической подготовленности</a:t>
                      </a:r>
                      <a:r>
                        <a:rPr lang="ru-RU" sz="1400" dirty="0" smtClean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Тематический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контроль: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Обеспечение сохранения и укрепления физического развития детей на прогулках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сентябрь,</a:t>
                      </a:r>
                      <a:br>
                        <a:rPr lang="ru-RU" sz="1400" dirty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dirty="0" smtClean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303F5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400" dirty="0" smtClean="0">
                        <a:solidFill>
                          <a:srgbClr val="303F5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ru-RU" sz="1400" dirty="0" smtClean="0">
                        <a:solidFill>
                          <a:srgbClr val="303F5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303F5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старший </a:t>
                      </a:r>
                      <a:r>
                        <a:rPr lang="ru-RU" sz="1400" dirty="0" smtClean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3663439"/>
                  </a:ext>
                </a:extLst>
              </a:tr>
              <a:tr h="65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Тематический методический совет №2:</a:t>
                      </a:r>
                    </a:p>
                    <a:p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«Сохранение здоровья детей и развитие физических способностей в условиях детского сада через проектную деятельность»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31750"/>
                  </a:ext>
                </a:extLst>
              </a:tr>
              <a:tr h="4636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Открытые просмотры: «Оздоровление детей в детском саду». видеоматериал и обсуждение.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7925691"/>
                  </a:ext>
                </a:extLst>
              </a:tr>
              <a:tr h="870322"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Смотр-конкурс для педагогов «Лучшая зона для физического развития и оздоровления детей».</a:t>
                      </a:r>
                    </a:p>
                    <a:p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(Обновление и дополнение зоны физического развития. Организация совместной деятельности с детьми)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воспитатели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детских садов МАОУ Шороховской СОШ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008319"/>
                  </a:ext>
                </a:extLst>
              </a:tr>
              <a:tr h="6888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Тематический контроль: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Состояние охраны труда и техники безопасности на рабочем месте. Охрана жизни и здоровья воспитанников.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br>
                        <a:rPr lang="ru-RU" sz="1400" dirty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</a:t>
                      </a:r>
                      <a:r>
                        <a:rPr lang="ru-RU" sz="1400" dirty="0" smtClean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916851"/>
                  </a:ext>
                </a:extLst>
              </a:tr>
              <a:tr h="4636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к физкультурному празднику, досугу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года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воспитатели </a:t>
                      </a:r>
                      <a:r>
                        <a:rPr lang="ru-RU" sz="1400" dirty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400" dirty="0" smtClean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муз. руководитель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233599"/>
                  </a:ext>
                </a:extLst>
              </a:tr>
              <a:tr h="4636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Спортивный конкурс «Папа, мама, я спортивная семья» (По группам, рассмотреть вариант проведения конкурса на улице)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муз. руководитель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663730"/>
                  </a:ext>
                </a:extLst>
              </a:tr>
              <a:tr h="463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Оперативный контроль: Организация оздоровительных детско-взрослых мероприятий в группах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воспитатели групп дошкольного возраста.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990821"/>
                  </a:ext>
                </a:extLst>
              </a:tr>
              <a:tr h="4636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Тематический контроль: Психологический комфорт в группах детского сада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старший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4996382"/>
                  </a:ext>
                </a:extLst>
              </a:tr>
              <a:tr h="4636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работы на 2022-2023 учебный год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июль - август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03F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31" marR="14331" marT="14331" marB="14331">
                    <a:lnL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9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27674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Grp="1" noChangeArrowheads="1"/>
          </p:cNvSpPr>
          <p:nvPr>
            <p:ph type="body" sz="half" idx="2"/>
          </p:nvPr>
        </p:nvSpPr>
        <p:spPr bwMode="auto">
          <a:xfrm flipV="1">
            <a:off x="12115799" y="4253428"/>
            <a:ext cx="6630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2" name="Picture 4" descr="https://lifeo.ru/wp-content/uploads/gifki-spasibo-za-vnimaniye-7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4089">
            <a:off x="9444301" y="4991101"/>
            <a:ext cx="2571221" cy="161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076619"/>
      </p:ext>
    </p:extLst>
  </p:cSld>
  <p:clrMapOvr>
    <a:masterClrMapping/>
  </p:clrMapOvr>
  <p:transition spd="slow" advTm="11960">
    <p:wipe/>
  </p:transition>
  <p:timing>
    <p:tnLst>
      <p:par>
        <p:cTn id="1" dur="indefinite" restart="never" nodeType="tmRoot"/>
      </p:par>
    </p:tnLst>
  </p:timing>
  <p:extLst>
    <p:ext uri="{E180D4A7-C9FB-4DFB-919C-405C955672EB}">
      <p14:showEvtLst xmlns:p14="http://schemas.microsoft.com/office/powerpoint/2010/main">
        <p14:playEvt time="1772" objId="4"/>
        <p14:stopEvt time="11960" objId="4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408" y="238126"/>
            <a:ext cx="8790517" cy="66675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создание необходимых условий воспитания и развития ребёнка, направленных на сохранение и укрепление физического и нравственного здоровья детей.</a:t>
            </a:r>
            <a:b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</a:br>
            <a:endParaRPr lang="ru-RU" sz="16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5407" y="904875"/>
            <a:ext cx="8695267" cy="4456643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07000"/>
              </a:lnSpc>
            </a:pPr>
            <a:r>
              <a:rPr lang="ru-RU" sz="7200" b="1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endParaRPr lang="ru-RU" sz="7200" kern="500" spc="-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5600" b="1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  <a:endParaRPr lang="ru-RU" sz="5600" kern="500" spc="-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defTabSz="180000">
              <a:lnSpc>
                <a:spcPct val="120000"/>
              </a:lnSpc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ru-RU" sz="5600" kern="5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совершенствовать </a:t>
            </a:r>
            <a:r>
              <a:rPr lang="ru-RU" sz="5600" kern="500" spc="-1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здоровьесберегающее</a:t>
            </a:r>
            <a:r>
              <a:rPr lang="ru-RU" sz="5600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пространство;</a:t>
            </a:r>
            <a:endParaRPr lang="ru-RU" sz="5600" kern="500" spc="-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defTabSz="180000">
              <a:lnSpc>
                <a:spcPct val="120000"/>
              </a:lnSpc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ru-RU" sz="5600" kern="5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расширять </a:t>
            </a:r>
            <a:r>
              <a:rPr lang="ru-RU" sz="5600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обогащать опыт детей по способам и правилам сохранения его здоровья;</a:t>
            </a:r>
            <a:endParaRPr lang="ru-RU" sz="5600" kern="500" spc="-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defTabSz="180000">
              <a:lnSpc>
                <a:spcPct val="120000"/>
              </a:lnSpc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ru-RU" sz="5600" kern="5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продолжать </a:t>
            </a:r>
            <a:r>
              <a:rPr lang="ru-RU" sz="5600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приобщать родителей к активной совместной работе и объединять совместные усилия по оздоровлению, воспитанию и физическому развитию воспитанников;</a:t>
            </a:r>
            <a:endParaRPr lang="ru-RU" sz="5600" kern="500" spc="-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defTabSz="180000">
              <a:lnSpc>
                <a:spcPct val="120000"/>
              </a:lnSpc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ru-RU" sz="5600" kern="5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расширять </a:t>
            </a:r>
            <a:r>
              <a:rPr lang="ru-RU" sz="5600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обогащать опыт родителей по способам и правилам сохранения здоровья детей.</a:t>
            </a:r>
            <a:endParaRPr lang="ru-RU" sz="5600" kern="500" spc="-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defTabSz="180000">
              <a:lnSpc>
                <a:spcPct val="120000"/>
              </a:lnSpc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ru-RU" sz="5600" kern="5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прививать </a:t>
            </a:r>
            <a:r>
              <a:rPr lang="ru-RU" sz="5600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привычку повседневной физической активности;</a:t>
            </a:r>
            <a:endParaRPr lang="ru-RU" sz="5600" kern="500" spc="-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180000">
              <a:lnSpc>
                <a:spcPct val="120000"/>
              </a:lnSpc>
              <a:spcBef>
                <a:spcPts val="0"/>
              </a:spcBef>
            </a:pPr>
            <a:endParaRPr lang="ru-RU" sz="5600" b="1" kern="500" spc="-1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180000">
              <a:lnSpc>
                <a:spcPct val="120000"/>
              </a:lnSpc>
              <a:spcBef>
                <a:spcPts val="0"/>
              </a:spcBef>
            </a:pPr>
            <a:r>
              <a:rPr lang="ru-RU" sz="5600" b="1" kern="5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Оздоровительные</a:t>
            </a:r>
            <a:r>
              <a:rPr lang="ru-RU" sz="5600" b="1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600" kern="500" spc="-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defTabSz="180000">
              <a:lnSpc>
                <a:spcPct val="120000"/>
              </a:lnSpc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ru-RU" sz="5600" kern="5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проанализировать </a:t>
            </a:r>
            <a:r>
              <a:rPr lang="ru-RU" sz="5600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состояние здоровья воспитанников на момент начала проекта;</a:t>
            </a:r>
            <a:endParaRPr lang="ru-RU" sz="5600" kern="500" spc="-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defTabSz="180000">
              <a:lnSpc>
                <a:spcPct val="120000"/>
              </a:lnSpc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ru-RU" sz="5600" kern="5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сохранять </a:t>
            </a:r>
            <a:r>
              <a:rPr lang="ru-RU" sz="5600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укреплять здоровье детей на основе комплексного и системного использования доступных для детского сада средств физического воспитания, оптимизация двигательной деятельности при помощи различных форм и методов;</a:t>
            </a:r>
            <a:endParaRPr lang="ru-RU" sz="5600" kern="500" spc="-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defTabSz="180000">
              <a:lnSpc>
                <a:spcPct val="120000"/>
              </a:lnSpc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ru-RU" sz="5600" kern="5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улучшать </a:t>
            </a:r>
            <a:r>
              <a:rPr lang="ru-RU" sz="5600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психоэмоциональное состояние детей.</a:t>
            </a:r>
            <a:endParaRPr lang="ru-RU" sz="5600" kern="500" spc="-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180000">
              <a:lnSpc>
                <a:spcPct val="120000"/>
              </a:lnSpc>
              <a:spcBef>
                <a:spcPts val="0"/>
              </a:spcBef>
            </a:pPr>
            <a:endParaRPr lang="ru-RU" sz="5600" b="1" kern="500" spc="-1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180000">
              <a:lnSpc>
                <a:spcPct val="120000"/>
              </a:lnSpc>
              <a:spcBef>
                <a:spcPts val="0"/>
              </a:spcBef>
            </a:pPr>
            <a:r>
              <a:rPr lang="ru-RU" sz="5600" b="1" kern="5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Развивающие</a:t>
            </a:r>
            <a:r>
              <a:rPr lang="ru-RU" sz="5600" b="1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600" kern="500" spc="-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defTabSz="180000">
              <a:lnSpc>
                <a:spcPct val="120000"/>
              </a:lnSpc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ru-RU" sz="5600" kern="5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содействовать </a:t>
            </a:r>
            <a:r>
              <a:rPr lang="ru-RU" sz="5600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развитию физических качеств </a:t>
            </a:r>
            <a:r>
              <a:rPr lang="ru-RU" sz="5600" i="1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5600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ловкости, быстроты, гибкости, равновесия, глазомера, силы и выносливости);</a:t>
            </a:r>
            <a:endParaRPr lang="ru-RU" sz="5600" kern="500" spc="-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defTabSz="180000">
              <a:lnSpc>
                <a:spcPct val="120000"/>
              </a:lnSpc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ru-RU" sz="5600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активности и общей работоспособности;</a:t>
            </a:r>
            <a:endParaRPr lang="ru-RU" sz="5600" kern="500" spc="-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180000">
              <a:lnSpc>
                <a:spcPct val="120000"/>
              </a:lnSpc>
              <a:spcBef>
                <a:spcPts val="0"/>
              </a:spcBef>
            </a:pPr>
            <a:endParaRPr lang="ru-RU" sz="5600" b="1" kern="500" spc="-1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180000">
              <a:lnSpc>
                <a:spcPct val="120000"/>
              </a:lnSpc>
              <a:spcBef>
                <a:spcPts val="0"/>
              </a:spcBef>
            </a:pPr>
            <a:r>
              <a:rPr lang="ru-RU" sz="5600" b="1" kern="5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Воспитательные</a:t>
            </a:r>
            <a:r>
              <a:rPr lang="ru-RU" sz="5600" b="1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600" kern="500" spc="-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defTabSz="180000">
              <a:lnSpc>
                <a:spcPct val="120000"/>
              </a:lnSpc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ru-RU" sz="5600" kern="5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формировать </a:t>
            </a:r>
            <a:r>
              <a:rPr lang="ru-RU" sz="5600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интерес к занятиям физической культуры;</a:t>
            </a:r>
            <a:endParaRPr lang="ru-RU" sz="5600" kern="500" spc="-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defTabSz="180000">
              <a:lnSpc>
                <a:spcPct val="120000"/>
              </a:lnSpc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ru-RU" sz="5600" kern="5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воспитывать </a:t>
            </a:r>
            <a:r>
              <a:rPr lang="ru-RU" sz="5600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дружеские чувства;</a:t>
            </a:r>
            <a:endParaRPr lang="ru-RU" sz="5600" kern="500" spc="-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defTabSz="180000">
              <a:lnSpc>
                <a:spcPct val="120000"/>
              </a:lnSpc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ru-RU" sz="5600" kern="5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воспитывать </a:t>
            </a:r>
            <a:r>
              <a:rPr lang="ru-RU" sz="5600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интерес к физкультуре и спорту;</a:t>
            </a:r>
            <a:endParaRPr lang="ru-RU" sz="5600" kern="500" spc="-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defTabSz="180000">
              <a:lnSpc>
                <a:spcPct val="120000"/>
              </a:lnSpc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ru-RU" sz="5600" kern="5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способствовать </a:t>
            </a:r>
            <a:r>
              <a:rPr lang="ru-RU" sz="5600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выработке у детей привычки соблюдения режима дня, потребности в ежедневных физических упражнениях и играх.</a:t>
            </a:r>
            <a:endParaRPr lang="ru-RU" sz="5600" kern="500" spc="-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180000">
              <a:lnSpc>
                <a:spcPct val="120000"/>
              </a:lnSpc>
              <a:spcBef>
                <a:spcPts val="0"/>
              </a:spcBef>
            </a:pPr>
            <a:r>
              <a:rPr lang="ru-RU" sz="5600" b="1" kern="5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Успешное решение поставленных задач возможно лишь при усвоении комплексного использования всех средств физического воспитания.</a:t>
            </a:r>
            <a:endParaRPr lang="ru-RU" sz="5600" b="1" kern="500" spc="-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1290">
            <a:off x="9428940" y="257174"/>
            <a:ext cx="2508170" cy="18764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2095">
            <a:off x="9315348" y="2330948"/>
            <a:ext cx="2546350" cy="19097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1467">
            <a:off x="9301509" y="4386784"/>
            <a:ext cx="2692420" cy="215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471362"/>
      </p:ext>
    </p:extLst>
  </p:cSld>
  <p:clrMapOvr>
    <a:masterClrMapping/>
  </p:clrMapOvr>
  <p:transition spd="slow" advTm="11226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533" y="200025"/>
            <a:ext cx="9276292" cy="1672170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Практическая значимость проекта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  <a:b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внедрена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</a:rPr>
              <a:t>в практику модель организации работы по физическому развитию;</a:t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- обновлена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</a:rPr>
              <a:t>и пополнена развивающая предметно – пространственная среда в соответствии с требованиями ФГОС ДО;</a:t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- разработано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</a:rPr>
              <a:t>примерное перспективное планирование по физическому развитию детей дошкольного возраста;</a:t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- подготовлены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</a:rPr>
              <a:t>методические материалы по теме (конспекты НОД, сценарии спортивных праздников, досугов и развлечений, презентации, доклады, консультации для родителей и педагогов и другое).</a:t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2533" y="1872195"/>
            <a:ext cx="9276291" cy="392853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Ожидаемые результаты проекта: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lvl="0"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- повысится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уровень профессионального мастерства педагогов по физическому развитию детей дошкольного возраста, увеличится качества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воспитательно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 – образовательной работы с детьми;</a:t>
            </a:r>
          </a:p>
          <a:p>
            <a:pPr lvl="0"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- расширится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использование в образовательном процессе инновационных форм работы с детьми;</a:t>
            </a:r>
          </a:p>
          <a:p>
            <a:pPr lvl="0"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- расширится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сотрудничество детского сада со спортивным комплексом;</a:t>
            </a:r>
          </a:p>
          <a:p>
            <a:pPr lvl="0"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- увеличится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количество детей с высоким уровнем физической подготовленности;</a:t>
            </a:r>
          </a:p>
          <a:p>
            <a:pPr lvl="0"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- снизится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заболеваемость;</a:t>
            </a:r>
          </a:p>
          <a:p>
            <a:pPr lvl="0"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- у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дошкольников сформируется желание вести здоровый образ жизни;</a:t>
            </a:r>
          </a:p>
          <a:p>
            <a:pPr lvl="0"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- у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детей сформируется потребность активного и постоянного участия во всех мероприятиях общеобразовательного процесса;</a:t>
            </a:r>
          </a:p>
          <a:p>
            <a:pPr lvl="0"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- сформируются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элементарные представления о пользе занятий физической культурой и освоения культурно-гигиенических навыков;</a:t>
            </a:r>
          </a:p>
          <a:p>
            <a:pPr lvl="0"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- дети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узнают большое количество упражнений, много подвижных игр, пальчиковых, дыхательных, зрительных, артикуляционных гимнастик;</a:t>
            </a:r>
          </a:p>
          <a:p>
            <a:pPr lvl="0"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- активизируется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участие родителей в физкультурно-оздоровительном процессе;</a:t>
            </a:r>
          </a:p>
          <a:p>
            <a:pPr lvl="0">
              <a:spcBef>
                <a:spcPts val="0"/>
              </a:spcBef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повысится педагогическая компетентность родителей в вопросах физического развития и здоровья.</a:t>
            </a:r>
          </a:p>
          <a:p>
            <a:pPr>
              <a:spcBef>
                <a:spcPts val="0"/>
              </a:spcBef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8824" y="314324"/>
            <a:ext cx="2374900" cy="17811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45"/>
          <a:stretch/>
        </p:blipFill>
        <p:spPr>
          <a:xfrm rot="390798">
            <a:off x="9767976" y="1798932"/>
            <a:ext cx="1978962" cy="22134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1" r="24256"/>
          <a:stretch/>
        </p:blipFill>
        <p:spPr>
          <a:xfrm>
            <a:off x="9804398" y="4117474"/>
            <a:ext cx="2061694" cy="244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44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2055">
        <p:split orient="vert"/>
      </p:transition>
    </mc:Choice>
    <mc:Fallback>
      <p:transition spd="slow" advTm="12055">
        <p:split orient="vert"/>
      </p:transition>
    </mc:Fallback>
  </mc:AlternateContent>
  <p:timing>
    <p:tnLst>
      <p:par>
        <p:cTn id="1" dur="indefinite" restart="never" nodeType="tmRoot"/>
      </p:par>
    </p:tnLst>
  </p:timing>
  <p:extLst>
    <p:ext uri="{E180D4A7-C9FB-4DFB-919C-405C955672EB}">
      <p14:showEvtLst xmlns:p14="http://schemas.microsoft.com/office/powerpoint/2010/main">
        <p14:playEvt time="4048" objId="8"/>
        <p14:stopEvt time="12055" objId="8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04775"/>
            <a:ext cx="8657166" cy="1895475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Механизмы реализации проекта:</a:t>
            </a: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 реализуется через интеграцию 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физкультурно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оздоровительного развития с использованием современных информационно-коммуникативных технологий и применением современных методик для обеспечения качества учебно-воспитательного процесса и достижения позитивного результата. Используется комплексный подход к оздоровительной работе вместе с другими направлениями воспитания в детском саду, что отвечает современным ФГОС ДО к общеобразовательной программе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7334" y="1914525"/>
            <a:ext cx="8657166" cy="3446993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</a:pPr>
            <a:r>
              <a:rPr lang="ru-RU" sz="18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Ресурсное обеспечение:</a:t>
            </a: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 будет реализовываться через систему индивидуальных и групповых форм деятельности с детьми, через </a:t>
            </a:r>
            <a:r>
              <a:rPr lang="ru-RU" dirty="0" err="1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видеопрезентации</a:t>
            </a:r>
            <a:r>
              <a:rPr lang="ru-RU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детей и родителей. Участие детей, родителей и педагогов в подготовке спортивных соревнований, досугов, праздников и развлечений.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8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 проекта:</a:t>
            </a: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оздоровительный, информационно – игровой, практический, поисковый, групповой.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8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Продолжительность проекта:</a:t>
            </a: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долгосрочный.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8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 реализации проекта:</a:t>
            </a:r>
            <a:r>
              <a:rPr lang="ru-RU" sz="18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01.09.2021 – 31.07.2022 учебный год.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4" b="22869"/>
          <a:stretch/>
        </p:blipFill>
        <p:spPr>
          <a:xfrm rot="341112">
            <a:off x="9117480" y="613466"/>
            <a:ext cx="2809874" cy="19888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" t="20000" r="8333" b="22963"/>
          <a:stretch/>
        </p:blipFill>
        <p:spPr>
          <a:xfrm>
            <a:off x="7548562" y="4561310"/>
            <a:ext cx="4391024" cy="20957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3" t="12323" r="15225" b="27014"/>
          <a:stretch/>
        </p:blipFill>
        <p:spPr>
          <a:xfrm rot="21399725">
            <a:off x="8588526" y="2738673"/>
            <a:ext cx="3069549" cy="188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88865"/>
      </p:ext>
    </p:extLst>
  </p:cSld>
  <p:clrMapOvr>
    <a:masterClrMapping/>
  </p:clrMapOvr>
  <p:transition spd="slow" advTm="11481">
    <p:wipe/>
  </p:transition>
  <p:timing>
    <p:tnLst>
      <p:par>
        <p:cTn id="1" dur="indefinite" restart="never" nodeType="tmRoot"/>
      </p:par>
    </p:tnLst>
  </p:timing>
  <p:extLst>
    <p:ext uri="{E180D4A7-C9FB-4DFB-919C-405C955672EB}">
      <p14:showEvtLst xmlns:p14="http://schemas.microsoft.com/office/powerpoint/2010/main">
        <p14:pauseEvt time="710" objId="7"/>
        <p14:seekEvt time="710" objId="7" seek="64636"/>
        <p14:resumeEvt time="1485" objId="7"/>
        <p14:stopEvt time="11481" objId="7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714375"/>
            <a:ext cx="8457141" cy="5876925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Главные принципы работы по физическому развитию по реализации проекта: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активности и сознательности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определяется через участие педагогов и родителей в поиске новых, эффективных методов и целенаправленной деятельности по оздоровлению себя и детей. Обеспечение высокой степени инициативы и творчества всех субъектов образовательного процесса.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систематичности и последовательности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 организации </a:t>
            </a:r>
            <a:r>
              <a:rPr lang="ru-RU" sz="1600" dirty="0" err="1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здоровьесберегающего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600" dirty="0" err="1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здоровьеобогащающего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процесса. Принцип предполагает систематическую работу по оздоровлению и воспитанию </a:t>
            </a:r>
            <a:r>
              <a:rPr lang="ru-RU" sz="1600" dirty="0" err="1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валеологической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культуры дошкольников, постепенное усложнение содержания и приемов работы с детьми на разных этапах педагогической технологии, сквозную связь предлагаемого содержания, форм, средств и методов работы;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«Не навреди»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Это принцип является первоосновой в выборе оздоровительных технологий в детском саду, все виды педагогических и оздоровительных воздействий должны быть безопасны для здоровья и развития ребенка.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доступности и индивидуализации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оздоровительная работа в детском саду строится с учетом возрастных и индивидуальных особенностей детей.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оздоровительной направленности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нацелен на укрепление здоровья воспитанников. Оздоровительную направленность должны иметь не только физкультурные мероприятия, но и в целом вся организация образовательного процесса в детском саду.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взаимосвязи с семьей</a:t>
            </a:r>
            <a:r>
              <a:rPr lang="ru-RU" sz="1600" i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 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соблюдение единых требований ДОУ и семьи в воспитании здорового ребенка и вовлечение в </a:t>
            </a:r>
            <a:r>
              <a:rPr lang="ru-RU" sz="1600" dirty="0" err="1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оздоровительные мероприятия и их оценка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680">
            <a:off x="9820276" y="155575"/>
            <a:ext cx="1847850" cy="2463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4789">
            <a:off x="9353550" y="2531587"/>
            <a:ext cx="2146300" cy="16097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5" t="21841" r="21343" b="13449"/>
          <a:stretch/>
        </p:blipFill>
        <p:spPr>
          <a:xfrm rot="186953">
            <a:off x="9029851" y="4290933"/>
            <a:ext cx="2910351" cy="1984061"/>
          </a:xfrm>
          <a:prstGeom prst="rect">
            <a:avLst/>
          </a:prstGeom>
        </p:spPr>
      </p:pic>
      <p:pic>
        <p:nvPicPr>
          <p:cNvPr id="7" name="6e255b4b6b8375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173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1834">
        <p:split orient="vert"/>
      </p:transition>
    </mc:Choice>
    <mc:Fallback>
      <p:transition spd="slow" advTm="11834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025" objId="6"/>
        <p14:triggerEvt type="onClick" time="3025" objId="6"/>
        <p14:stopEvt time="11834" objId="6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5908" y="419099"/>
            <a:ext cx="8304741" cy="5495925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работы с детьми по данному направлению разнообразны: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Специально </a:t>
            </a: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организованная деятельность: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гибкий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режим дня и оптимальная организация режимных моментов;</a:t>
            </a:r>
            <a: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гимнастика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(сюжетная, с предметами, из подвижных игр, ритмическая, на свежем воздухе и т.д.);</a:t>
            </a:r>
            <a: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занятия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физической культуре в зале и на свежем воздухе (игровые, сюжетные, тематические, комплексные, контрольно-диагностические, тренирующие с пособиями);</a:t>
            </a:r>
            <a: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подвижные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игры, спортивные эстафеты, основные движения;</a:t>
            </a:r>
            <a: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оздоровительный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бег,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босохождение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динамические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паузы;</a:t>
            </a:r>
            <a: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бодрящая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гимнастика (включающая корригирующие упражнения на профилактику плоскостопия, нарушения осанки; дыхательную, артикуляционную, зрительную, пальчиковую гимнастику, развитие речевого дыхания, гимнастику на развитие слухового внимания, упражнения на напряжение и расслабление, игровой массаж);</a:t>
            </a:r>
            <a: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гимнастика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пробуждения;</a:t>
            </a:r>
            <a: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закаливающие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мероприятия (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босохождение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облегченная одежда, хождение по массажным коврикам, обильное мытье рук, утренний прием на улице, солнечные ванны);</a:t>
            </a:r>
            <a: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массаж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рациональное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питание;</a:t>
            </a:r>
            <a: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проектная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деятельность;</a:t>
            </a:r>
            <a: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прием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 на улице в теплое время года;</a:t>
            </a:r>
            <a: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оснащение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спортинвентарем, оборудованием, наличием спортзала, спортплощадки, спортивных уголков в 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группах;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4" t="-2381" r="357" b="21905"/>
          <a:stretch/>
        </p:blipFill>
        <p:spPr>
          <a:xfrm>
            <a:off x="8953499" y="95244"/>
            <a:ext cx="2834391" cy="20383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6408">
            <a:off x="8624887" y="1966911"/>
            <a:ext cx="3200400" cy="24003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1" b="12241"/>
          <a:stretch/>
        </p:blipFill>
        <p:spPr>
          <a:xfrm rot="354728">
            <a:off x="9064297" y="4437527"/>
            <a:ext cx="2619294" cy="210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029501"/>
      </p:ext>
    </p:extLst>
  </p:cSld>
  <p:clrMapOvr>
    <a:masterClrMapping/>
  </p:clrMapOvr>
  <p:transition spd="slow" advTm="14767">
    <p:wipe/>
  </p:transition>
  <p:timing>
    <p:tnLst>
      <p:par>
        <p:cTn id="1" dur="indefinite" restart="never" nodeType="tmRoot"/>
      </p:par>
    </p:tnLst>
  </p:timing>
  <p:extLst>
    <p:ext uri="{E180D4A7-C9FB-4DFB-919C-405C955672EB}">
      <p14:showEvtLst xmlns:p14="http://schemas.microsoft.com/office/powerpoint/2010/main">
        <p14:playEvt time="5684" objId="6"/>
        <p14:stopEvt time="14767" objId="6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23826"/>
            <a:ext cx="9163050" cy="2171700"/>
          </a:xfrm>
        </p:spPr>
        <p:txBody>
          <a:bodyPr>
            <a:normAutofit/>
          </a:bodyPr>
          <a:lstStyle/>
          <a:p>
            <a:pPr marL="457200">
              <a:lnSpc>
                <a:spcPct val="107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ru-RU" sz="14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с детьми: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индивидуальная </a:t>
            </a:r>
            <a:r>
              <a:rPr lang="ru-RU" sz="1400" dirty="0" err="1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здоровьесберегающая</a:t>
            </a:r>
            <a:r>
              <a:rPr lang="ru-RU" sz="14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работа, подвижные игры, праздники и развлечения, участие в соревнованиях, кружковая работа, коммуникативные игры, походы, минута тишины, музыкальные паузы, игровые беседы с элементами движений, Дни здоровья.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Самостоятельная деятельность детей: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спортивном уголке, на спортплощадке с использованием пиктограмм основных движений, схем наблюдения за поведением ребенка.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Интеграция с другими образовательными областями.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формы работы позволят повысить двигательную активность детей.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1609" y="2543175"/>
            <a:ext cx="8638116" cy="3876675"/>
          </a:xfrm>
        </p:spPr>
        <p:txBody>
          <a:bodyPr>
            <a:normAutofit fontScale="32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500" b="1" dirty="0" err="1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55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технологии: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300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народные </a:t>
            </a:r>
            <a:r>
              <a:rPr lang="ru-RU" sz="43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игры, подвижные игры, спортивные игры;</a:t>
            </a:r>
            <a:endParaRPr lang="ru-RU" sz="43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tabLst>
                <a:tab pos="270510" algn="l"/>
              </a:tabLst>
            </a:pPr>
            <a:r>
              <a:rPr lang="ru-RU" sz="43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300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игровые </a:t>
            </a:r>
            <a:r>
              <a:rPr lang="ru-RU" sz="43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упражнения, игровые задания;</a:t>
            </a:r>
            <a:endParaRPr lang="ru-RU" sz="43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tabLst>
                <a:tab pos="270510" algn="l"/>
              </a:tabLst>
            </a:pPr>
            <a:r>
              <a:rPr lang="ru-RU" sz="43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300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гимнастика </a:t>
            </a:r>
            <a:r>
              <a:rPr lang="ru-RU" sz="4300" dirty="0" err="1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коррегирующая</a:t>
            </a:r>
            <a:r>
              <a:rPr lang="ru-RU" sz="43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43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tabLst>
                <a:tab pos="270510" algn="l"/>
              </a:tabLst>
            </a:pPr>
            <a:r>
              <a:rPr lang="ru-RU" sz="43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4300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гимнастика </a:t>
            </a:r>
            <a:r>
              <a:rPr lang="ru-RU" sz="43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пальчиковая;</a:t>
            </a:r>
            <a:endParaRPr lang="ru-RU" sz="43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tabLst>
                <a:tab pos="270510" algn="l"/>
              </a:tabLst>
            </a:pPr>
            <a:r>
              <a:rPr lang="ru-RU" sz="43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4300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гимнастика </a:t>
            </a:r>
            <a:r>
              <a:rPr lang="ru-RU" sz="43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глаз;</a:t>
            </a:r>
            <a:endParaRPr lang="ru-RU" sz="43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tabLst>
                <a:tab pos="270510" algn="l"/>
              </a:tabLst>
            </a:pPr>
            <a:r>
              <a:rPr lang="ru-RU" sz="43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4300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динамическая </a:t>
            </a:r>
            <a:r>
              <a:rPr lang="ru-RU" sz="43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пауза;</a:t>
            </a:r>
            <a:endParaRPr lang="ru-RU" sz="43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tabLst>
                <a:tab pos="270510" algn="l"/>
              </a:tabLst>
            </a:pPr>
            <a:r>
              <a:rPr lang="ru-RU" sz="43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4300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релаксация</a:t>
            </a:r>
            <a:r>
              <a:rPr lang="ru-RU" sz="43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43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tabLst>
                <a:tab pos="270510" algn="l"/>
              </a:tabLst>
            </a:pPr>
            <a:r>
              <a:rPr lang="ru-RU" sz="43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4300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прогулка</a:t>
            </a:r>
            <a:r>
              <a:rPr lang="ru-RU" sz="43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43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tabLst>
                <a:tab pos="270510" algn="l"/>
              </a:tabLst>
            </a:pPr>
            <a:r>
              <a:rPr lang="ru-RU" sz="43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4300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утренняя </a:t>
            </a:r>
            <a:r>
              <a:rPr lang="ru-RU" sz="43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гимнастика;</a:t>
            </a:r>
            <a:endParaRPr lang="ru-RU" sz="43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tabLst>
                <a:tab pos="270510" algn="l"/>
              </a:tabLst>
            </a:pPr>
            <a:r>
              <a:rPr lang="ru-RU" sz="43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4300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закаливание</a:t>
            </a:r>
            <a:r>
              <a:rPr lang="ru-RU" sz="43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43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tabLst>
                <a:tab pos="270510" algn="l"/>
              </a:tabLst>
            </a:pPr>
            <a:r>
              <a:rPr lang="ru-RU" sz="43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4300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бодрящая </a:t>
            </a:r>
            <a:r>
              <a:rPr lang="ru-RU" sz="43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гимнастика;</a:t>
            </a:r>
            <a:endParaRPr lang="ru-RU" sz="43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tabLst>
                <a:tab pos="270510" algn="l"/>
              </a:tabLst>
            </a:pPr>
            <a:r>
              <a:rPr lang="ru-RU" sz="43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4300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индивидуальная </a:t>
            </a:r>
            <a:r>
              <a:rPr lang="ru-RU" sz="43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профилактическая работа;</a:t>
            </a:r>
            <a:endParaRPr lang="ru-RU" sz="43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tabLst>
                <a:tab pos="270510" algn="l"/>
              </a:tabLst>
            </a:pPr>
            <a:r>
              <a:rPr lang="ru-RU" sz="43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4300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свободная </a:t>
            </a:r>
            <a:r>
              <a:rPr lang="ru-RU" sz="43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двигательная активность.</a:t>
            </a:r>
            <a:endParaRPr lang="ru-RU" sz="43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300" b="1" dirty="0" smtClean="0">
              <a:solidFill>
                <a:srgbClr val="303F5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5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55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проводится в игровой форме!</a:t>
            </a:r>
            <a:endParaRPr lang="ru-RU" sz="5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950" y="295276"/>
            <a:ext cx="2895599" cy="21716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700" y="2244924"/>
            <a:ext cx="3048000" cy="228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675" y="4257378"/>
            <a:ext cx="3248025" cy="243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526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1566">
        <p:split orient="vert"/>
      </p:transition>
    </mc:Choice>
    <mc:Fallback>
      <p:transition spd="slow" advTm="11566">
        <p:split orient="vert"/>
      </p:transition>
    </mc:Fallback>
  </mc:AlternateContent>
  <p:timing>
    <p:tnLst>
      <p:par>
        <p:cTn id="1" dur="indefinite" restart="never" nodeType="tmRoot"/>
      </p:par>
    </p:tnLst>
  </p:timing>
  <p:extLst>
    <p:ext uri="{E180D4A7-C9FB-4DFB-919C-405C955672EB}">
      <p14:showEvtLst xmlns:p14="http://schemas.microsoft.com/office/powerpoint/2010/main">
        <p14:playEvt time="1761" objId="8"/>
        <p14:stopEvt time="11566" objId="8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1498603"/>
            <a:ext cx="9104841" cy="5245097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семьей по оптимизации физкультурно-оздоровительной работы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Открытые </a:t>
            </a: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физкультурные занятия для родителей в теплое время года на улице: 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дают возможность наглядно продемонстрировать состояние физического развития детей и их физическую подготовленность. Родители знакомятся с различным перечнем доступных упражнений и подвижных игр, способствующих развитию у детей двигательных навыков. Осваивают методы обучения упражнениям, чтобы в результате повторений закрепить приобретенные навыки.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Физкультурные праздники: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способствуют приобщению детей к физической культуре и спорту, совершенствованию движений, воспитывают у детей дисциплинированность, ответственность, дружбу. А также совместная двигательная деятельность способствует созданию положительных эмоций, бодрого настроения, что является важным условием активного отдыха.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Беседы индивидуальные и групповые: 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основном носят индивидуальный характер. Беседы лаконичны, значимы для родителей, побуждают собеседника к высказыванию. Обсуждаются характерные особенности ребенка, возможные формы организации совместной деятельности дома, на улице, а также рекомендуется литература по развитию движений у детей.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Консультации (по запросу родителей): 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целью консультаций является усвоение родителями определенных знаний и умений, помощь им в разрешении проблемных вопросов.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Разработка и оформление стендовой информации: 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позволяет познакомить родителей с задачами физического воспитания, с вопросами, касающимися здорового образа жизни, правильного питания, организации режима, закаливания, подбора физкультурного инвентаря и др.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Родительское собрание: 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позволяет наладить более близкий контакт с семьей воспитанников, обсудить интересующие вопросы, обменяться мнениями в том или ином направлении работы дошкольного учреждения, наметить дальнейшие планы.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Анкетирование: 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необходимо для выявления значимости отдельных факторов, предусматривающие получение разнообразных данных, сведений и характеристик. Они позволяют изучить культуру здоровья семьи, выявить индивидуальные возможности детей для построения дальнейшей работы с ними и внедрения эффективных программ </a:t>
            </a:r>
            <a:r>
              <a:rPr lang="ru-RU" sz="1600" dirty="0" err="1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физкультурно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оздоровительной направленности в семью.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flipH="1">
            <a:off x="9048749" y="5200650"/>
            <a:ext cx="45719" cy="160867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5788">
            <a:off x="9644114" y="295385"/>
            <a:ext cx="2457450" cy="18430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9576">
            <a:off x="9802263" y="2291064"/>
            <a:ext cx="2298700" cy="1724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8181">
            <a:off x="9370807" y="4227873"/>
            <a:ext cx="2600325" cy="195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943502"/>
      </p:ext>
    </p:extLst>
  </p:cSld>
  <p:clrMapOvr>
    <a:masterClrMapping/>
  </p:clrMapOvr>
  <p:transition spd="slow" advTm="11878">
    <p:wipe/>
  </p:transition>
  <p:timing>
    <p:tnLst>
      <p:par>
        <p:cTn id="1" dur="indefinite" restart="never" nodeType="tmRoot"/>
      </p:par>
    </p:tnLst>
  </p:timing>
  <p:extLst>
    <p:ext uri="{E180D4A7-C9FB-4DFB-919C-405C955672EB}">
      <p14:showEvtLst xmlns:p14="http://schemas.microsoft.com/office/powerpoint/2010/main">
        <p14:playEvt time="1562" objId="8"/>
        <p14:stopEvt time="11878" objId="8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540327"/>
            <a:ext cx="8342841" cy="727346"/>
          </a:xfrm>
        </p:spPr>
        <p:txBody>
          <a:bodyPr>
            <a:normAutofit fontScale="900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r>
              <a:rPr lang="ru-RU" b="1" dirty="0" smtClean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консультаций с </a:t>
            </a:r>
            <a:r>
              <a:rPr lang="ru-RU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родителями на 2021 – 2022 учебный год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7334" y="1097280"/>
            <a:ext cx="8342840" cy="4264238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889129"/>
              </p:ext>
            </p:extLst>
          </p:nvPr>
        </p:nvGraphicFramePr>
        <p:xfrm>
          <a:off x="677332" y="1338350"/>
          <a:ext cx="8819093" cy="4093845"/>
        </p:xfrm>
        <a:graphic>
          <a:graphicData uri="http://schemas.openxmlformats.org/drawingml/2006/table">
            <a:tbl>
              <a:tblPr firstRow="1" firstCol="1" bandRow="1"/>
              <a:tblGrid>
                <a:gridCol w="5610413">
                  <a:extLst>
                    <a:ext uri="{9D8B030D-6E8A-4147-A177-3AD203B41FA5}">
                      <a16:colId xmlns:a16="http://schemas.microsoft.com/office/drawing/2014/main" val="2106498428"/>
                    </a:ext>
                  </a:extLst>
                </a:gridCol>
                <a:gridCol w="1238991">
                  <a:extLst>
                    <a:ext uri="{9D8B030D-6E8A-4147-A177-3AD203B41FA5}">
                      <a16:colId xmlns:a16="http://schemas.microsoft.com/office/drawing/2014/main" val="1108800666"/>
                    </a:ext>
                  </a:extLst>
                </a:gridCol>
                <a:gridCol w="1969689">
                  <a:extLst>
                    <a:ext uri="{9D8B030D-6E8A-4147-A177-3AD203B41FA5}">
                      <a16:colId xmlns:a16="http://schemas.microsoft.com/office/drawing/2014/main" val="176150035"/>
                    </a:ext>
                  </a:extLst>
                </a:gridCol>
              </a:tblGrid>
              <a:tr h="1838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консультации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Период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Ответственные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3423758"/>
                  </a:ext>
                </a:extLst>
              </a:tr>
              <a:tr h="222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Формирование у детей навыков безопасного поведения на улицах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Сентябрь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3428580"/>
                  </a:ext>
                </a:extLst>
              </a:tr>
              <a:tr h="2036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1.Игры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развитие музыкального ритма.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2.Одеваем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детей на прогулку по погоде.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Октябрь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Муз. Руководитель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8187378"/>
                  </a:ext>
                </a:extLst>
              </a:tr>
              <a:tr h="3677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Привитие ЗОЖ детям дошкольного возраста.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Влияние снеков на здоровье детей.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Ноябрь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Мед.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сестра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0658384"/>
                  </a:ext>
                </a:extLst>
              </a:tr>
              <a:tr h="222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Новогодние каникулы для активного отдыха детей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Декабрь  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0848981"/>
                  </a:ext>
                </a:extLst>
              </a:tr>
              <a:tr h="4597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Зимним днём на прогулку мы идём.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Музыка укрепляет психологическое здоровье детей.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Техника безопасности поведения зимой на улице.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Январь 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Муз. руководитель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Медсестра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433928"/>
                  </a:ext>
                </a:extLst>
              </a:tr>
              <a:tr h="1838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гармоничного развития ребёнка необходимо правильно питание.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Февраль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Медсестра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5967156"/>
                  </a:ext>
                </a:extLst>
              </a:tr>
              <a:tr h="3677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О пользе соблюдения режима дня детей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Формирование характера детей через правильные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привычки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Март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Медсестра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Воспитатель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методист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9051390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Учимся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расслаблять тело с помощью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музыкотерапии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Апрель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8581469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Основные принципы здорового образа жизни.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Май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Медсестра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4845027"/>
                  </a:ext>
                </a:extLst>
              </a:tr>
              <a:tr h="2758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Игры с детьми на улице.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Игры на привитие потребности детей к закаливанию!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Июнь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Медсестра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7638980"/>
                  </a:ext>
                </a:extLst>
              </a:tr>
              <a:tr h="2266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Развитие мелкой моторики детей в домашних условиях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Июль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5053161"/>
                  </a:ext>
                </a:extLst>
              </a:tr>
              <a:tr h="1838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Солнце, воздух и вода, наши лучшие друзья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Август</a:t>
                      </a: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Медсестра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79" marR="344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257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4290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2500">
        <p:split orient="vert"/>
      </p:transition>
    </mc:Choice>
    <mc:Fallback>
      <p:transition spd="slow" advTm="12500">
        <p:split orient="vert"/>
      </p:transition>
    </mc:Fallback>
  </mc:AlternateContent>
  <p:timing>
    <p:tnLst>
      <p:par>
        <p:cTn id="1" dur="indefinite" restart="never" nodeType="tmRoot"/>
      </p:par>
    </p:tnLst>
  </p:timing>
  <p:extLst>
    <p:ext uri="{E180D4A7-C9FB-4DFB-919C-405C955672EB}">
      <p14:showEvtLst xmlns:p14="http://schemas.microsoft.com/office/powerpoint/2010/main">
        <p14:playEvt time="969" objId="7"/>
        <p14:stopEvt time="12500" objId="7"/>
      </p14:showEvtLst>
    </p:ext>
  </p:extLst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348</TotalTime>
  <Words>907</Words>
  <Application>Microsoft Office PowerPoint</Application>
  <PresentationFormat>Широкоэкранный</PresentationFormat>
  <Paragraphs>157</Paragraphs>
  <Slides>10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Wingdings 3</vt:lpstr>
      <vt:lpstr>Аспект</vt:lpstr>
      <vt:lpstr>Проект работы коллектива Шороховского детского сада «Радуга» по физическому развитию «За здоровьем в детский сад!» </vt:lpstr>
      <vt:lpstr>Цель: создание необходимых условий воспитания и развития ребёнка, направленных на сохранение и укрепление физического и нравственного здоровья детей. </vt:lpstr>
      <vt:lpstr>Практическая значимость проекта:  - внедрена в практику модель организации работы по физическому развитию; - обновлена и пополнена развивающая предметно – пространственная среда в соответствии с требованиями ФГОС ДО; - разработано примерное перспективное планирование по физическому развитию детей дошкольного возраста; - подготовлены методические материалы по теме (конспекты НОД, сценарии спортивных праздников, досугов и развлечений, презентации, доклады, консультации для родителей и педагогов и другое). </vt:lpstr>
      <vt:lpstr>Механизмы реализации проекта: Проект реализуется через интеграцию физкультурно - оздоровительного развития с использованием современных информационно-коммуникативных технологий и применением современных методик для обеспечения качества учебно-воспитательного процесса и достижения позитивного результата. Используется комплексный подход к оздоровительной работе вместе с другими направлениями воспитания в детском саду, что отвечает современным ФГОС ДО к общеобразовательной программе. </vt:lpstr>
      <vt:lpstr>Главные принципы работы по физическому развитию по реализации проекта:  Принцип активности и сознательности — определяется через участие педагогов и родителей в поиске новых, эффективных методов и целенаправленной деятельности по оздоровлению себя и детей. Обеспечение высокой степени инициативы и творчества всех субъектов образовательного процесса.  Принцип систематичности и последовательности в организации здоровьесберегающего и здоровьеобогащающего процесса. Принцип предполагает систематическую работу по оздоровлению и воспитанию валеологической культуры дошкольников, постепенное усложнение содержания и приемов работы с детьми на разных этапах педагогической технологии, сквозную связь предлагаемого содержания, форм, средств и методов работы;  Принцип «Не навреди» - Это принцип является первоосновой в выборе оздоровительных технологий в детском саду, все виды педагогических и оздоровительных воздействий должны быть безопасны для здоровья и развития ребенка.  Принцип доступности и индивидуализации – оздоровительная работа в детском саду строится с учетом возрастных и индивидуальных особенностей детей.  Принцип оздоровительной направленности — нацелен на укрепление здоровья воспитанников. Оздоровительную направленность должны иметь не только физкультурные мероприятия, но и в целом вся организация образовательного процесса в детском саду.  Принцип взаимосвязи с семьей - соблюдение единых требований ДОУ и семьи в воспитании здорового ребенка и вовлечение в здоровьесберегающие и оздоровительные мероприятия и их оценка </vt:lpstr>
      <vt:lpstr>Формы работы с детьми по данному направлению разнообразны:  Специально организованная деятельность: - гибкий режим дня и оптимальная организация режимных моментов; - гимнастика (сюжетная, с предметами, из подвижных игр, ритмическая, на свежем воздухе и т.д.); - занятия по физической культуре в зале и на свежем воздухе (игровые, сюжетные, тематические, комплексные, контрольно-диагностические, тренирующие с пособиями); - подвижные игры, спортивные эстафеты, основные движения; - оздоровительный бег, босохождение; - динамические паузы; - бодрящая гимнастика (включающая корригирующие упражнения на профилактику плоскостопия, нарушения осанки; дыхательную, артикуляционную, зрительную, пальчиковую гимнастику, развитие речевого дыхания, гимнастику на развитие слухового внимания, упражнения на напряжение и расслабление, игровой массаж); - гимнастика пробуждения; - закаливающие мероприятия (босохождение, облегченная одежда, хождение по массажным коврикам, обильное мытье рук, утренний прием на улице, солнечные ванны); - массаж; - рациональное питание; - проектная деятельность; - прием детей на улице в теплое время года; - оснащение спортинвентарем, оборудованием, наличием спортзала, спортплощадки, спортивных уголков в группах; </vt:lpstr>
      <vt:lpstr>Совместная деятельность с детьми: индивидуальная здоровьесберегающая работа, подвижные игры, праздники и развлечения, участие в соревнованиях, кружковая работа, коммуникативные игры, походы, минута тишины, музыкальные паузы, игровые беседы с элементами движений, Дни здоровья. Самостоятельная деятельность детей: в спортивном уголке, на спортплощадке с использованием пиктограмм основных движений, схем наблюдения за поведением ребенка. Интеграция с другими образовательными областями. Все формы работы позволят повысить двигательную активность детей.</vt:lpstr>
      <vt:lpstr>Взаимодействие с семьей по оптимизации физкультурно-оздоровительной работы  Открытые физкультурные занятия для родителей в теплое время года на улице: дают возможность наглядно продемонстрировать состояние физического развития детей и их физическую подготовленность. Родители знакомятся с различным перечнем доступных упражнений и подвижных игр, способствующих развитию у детей двигательных навыков. Осваивают методы обучения упражнениям, чтобы в результате повторений закрепить приобретенные навыки. Физкультурные праздники: способствуют приобщению детей к физической культуре и спорту, совершенствованию движений, воспитывают у детей дисциплинированность, ответственность, дружбу. А также совместная двигательная деятельность способствует созданию положительных эмоций, бодрого настроения, что является важным условием активного отдыха. Беседы индивидуальные и групповые: в основном носят индивидуальный характер. Беседы лаконичны, значимы для родителей, побуждают собеседника к высказыванию. Обсуждаются характерные особенности ребенка, возможные формы организации совместной деятельности дома, на улице, а также рекомендуется литература по развитию движений у детей. Консультации (по запросу родителей): целью консультаций является усвоение родителями определенных знаний и умений, помощь им в разрешении проблемных вопросов. Разработка и оформление стендовой информации: позволяет познакомить родителей с задачами физического воспитания, с вопросами, касающимися здорового образа жизни, правильного питания, организации режима, закаливания, подбора физкультурного инвентаря и др. Родительское собрание: позволяет наладить более близкий контакт с семьей воспитанников, обсудить интересующие вопросы, обменяться мнениями в том или ином направлении работы дошкольного учреждения, наметить дальнейшие планы. Анкетирование: необходимо для выявления значимости отдельных факторов, предусматривающие получение разнообразных данных, сведений и характеристик. Они позволяют изучить культуру здоровья семьи, выявить индивидуальные возможности детей для построения дальнейшей работы с ними и внедрения эффективных программ физкультурно – оздоровительной направленности в семью. </vt:lpstr>
      <vt:lpstr>План работы консультаций с родителями на 2021 – 2022 учебный год </vt:lpstr>
      <vt:lpstr>Взаимодействие со специалистами детского сада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работы коллектива Шороховского детского сада «Радуга» по физическому развитию</dc:title>
  <dc:creator>Dom</dc:creator>
  <cp:lastModifiedBy>Dom</cp:lastModifiedBy>
  <cp:revision>32</cp:revision>
  <dcterms:created xsi:type="dcterms:W3CDTF">2021-11-14T11:01:10Z</dcterms:created>
  <dcterms:modified xsi:type="dcterms:W3CDTF">2021-11-14T17:24:52Z</dcterms:modified>
</cp:coreProperties>
</file>